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3" r:id="rId21"/>
    <p:sldId id="291" r:id="rId22"/>
    <p:sldId id="304" r:id="rId23"/>
    <p:sldId id="294" r:id="rId24"/>
    <p:sldId id="295" r:id="rId25"/>
    <p:sldId id="296" r:id="rId26"/>
    <p:sldId id="297" r:id="rId27"/>
    <p:sldId id="298" r:id="rId28"/>
    <p:sldId id="305" r:id="rId29"/>
    <p:sldId id="299" r:id="rId30"/>
    <p:sldId id="300" r:id="rId31"/>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63"/>
    <p:restoredTop sz="94720"/>
  </p:normalViewPr>
  <p:slideViewPr>
    <p:cSldViewPr>
      <p:cViewPr varScale="1">
        <p:scale>
          <a:sx n="207" d="100"/>
          <a:sy n="207" d="100"/>
        </p:scale>
        <p:origin x="608" y="168"/>
      </p:cViewPr>
      <p:guideLst>
        <p:guide orient="horz" pos="2160"/>
        <p:guide pos="3568"/>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14/10/2024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h</a:t>
            </a:r>
            <a:r>
              <a:rPr lang="en-NL" dirty="0"/>
              <a:t>ow how you can check which taks and on which nodes were created afterwards</a:t>
            </a:r>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225729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24</a:t>
            </a:fld>
            <a:endParaRPr lang="en-NL"/>
          </a:p>
        </p:txBody>
      </p:sp>
    </p:spTree>
    <p:extLst>
      <p:ext uri="{BB962C8B-B14F-4D97-AF65-F5344CB8AC3E}">
        <p14:creationId xmlns:p14="http://schemas.microsoft.com/office/powerpoint/2010/main" val="250687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14/10/2024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grpSp>
        <p:nvGrpSpPr>
          <p:cNvPr id="4" name="Groep 7">
            <a:extLst>
              <a:ext uri="{FF2B5EF4-FFF2-40B4-BE49-F238E27FC236}">
                <a16:creationId xmlns:a16="http://schemas.microsoft.com/office/drawing/2014/main" id="{98FAC021-13EC-3DEE-E441-188D087FB266}"/>
              </a:ext>
            </a:extLst>
          </p:cNvPr>
          <p:cNvGrpSpPr/>
          <p:nvPr/>
        </p:nvGrpSpPr>
        <p:grpSpPr>
          <a:xfrm>
            <a:off x="5264888" y="4320565"/>
            <a:ext cx="1662224" cy="1415072"/>
            <a:chOff x="4987204" y="4837032"/>
            <a:chExt cx="1662224" cy="1415072"/>
          </a:xfrm>
        </p:grpSpPr>
        <p:sp>
          <p:nvSpPr>
            <p:cNvPr id="5" name="Rectangle: Rounded Corners 4">
              <a:extLst>
                <a:ext uri="{FF2B5EF4-FFF2-40B4-BE49-F238E27FC236}">
                  <a16:creationId xmlns:a16="http://schemas.microsoft.com/office/drawing/2014/main" id="{3C2B6A5D-1E1A-3E78-DE31-7CB370E3F791}"/>
                </a:ext>
              </a:extLst>
            </p:cNvPr>
            <p:cNvSpPr/>
            <p:nvPr/>
          </p:nvSpPr>
          <p:spPr>
            <a:xfrm>
              <a:off x="4987204" y="4837032"/>
              <a:ext cx="1662224" cy="1415072"/>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xtBox 2">
              <a:extLst>
                <a:ext uri="{FF2B5EF4-FFF2-40B4-BE49-F238E27FC236}">
                  <a16:creationId xmlns:a16="http://schemas.microsoft.com/office/drawing/2014/main" id="{47680FA2-6ED5-3C7F-C095-736DBEB1EE42}"/>
                </a:ext>
              </a:extLst>
            </p:cNvPr>
            <p:cNvSpPr txBox="1"/>
            <p:nvPr/>
          </p:nvSpPr>
          <p:spPr>
            <a:xfrm>
              <a:off x="5128971" y="5033958"/>
              <a:ext cx="1499187" cy="646331"/>
            </a:xfrm>
            <a:prstGeom prst="rect">
              <a:avLst/>
            </a:prstGeom>
            <a:noFill/>
          </p:spPr>
          <p:txBody>
            <a:bodyPr wrap="square" rtlCol="0">
              <a:spAutoFit/>
            </a:bodyPr>
            <a:lstStyle/>
            <a:p>
              <a:r>
                <a:rPr lang="en-NL" sz="3600"/>
                <a:t>🙋‍♀️🙋‍♂️</a:t>
              </a:r>
              <a:endParaRPr lang="nl-NL" sz="3600"/>
            </a:p>
          </p:txBody>
        </p:sp>
        <p:sp>
          <p:nvSpPr>
            <p:cNvPr id="7" name="TextBox 3">
              <a:extLst>
                <a:ext uri="{FF2B5EF4-FFF2-40B4-BE49-F238E27FC236}">
                  <a16:creationId xmlns:a16="http://schemas.microsoft.com/office/drawing/2014/main" id="{AD396B35-2539-F8EB-EC6F-F9FB609D30D3}"/>
                </a:ext>
              </a:extLst>
            </p:cNvPr>
            <p:cNvSpPr txBox="1"/>
            <p:nvPr/>
          </p:nvSpPr>
          <p:spPr>
            <a:xfrm>
              <a:off x="5043907" y="5679829"/>
              <a:ext cx="1584251" cy="430887"/>
            </a:xfrm>
            <a:prstGeom prst="rect">
              <a:avLst/>
            </a:prstGeom>
            <a:noFill/>
          </p:spPr>
          <p:txBody>
            <a:bodyPr wrap="square" rtlCol="0">
              <a:spAutoFit/>
            </a:bodyPr>
            <a:lstStyle/>
            <a:p>
              <a:pPr algn="ctr"/>
              <a:r>
                <a:rPr lang="en-NL" sz="1100" b="1">
                  <a:solidFill>
                    <a:srgbClr val="0F497B"/>
                  </a:solidFill>
                </a:rPr>
                <a:t>Please </a:t>
              </a:r>
              <a:r>
                <a:rPr lang="nl-NL" sz="1100" b="1">
                  <a:solidFill>
                    <a:srgbClr val="0F497B"/>
                  </a:solidFill>
                </a:rPr>
                <a:t>inter</a:t>
              </a:r>
              <a:r>
                <a:rPr lang="en-NL" sz="1100" b="1">
                  <a:solidFill>
                    <a:srgbClr val="0F497B"/>
                  </a:solidFill>
                </a:rPr>
                <a:t>r</a:t>
              </a:r>
              <a:r>
                <a:rPr lang="nl-NL" sz="1100" b="1">
                  <a:solidFill>
                    <a:srgbClr val="0F497B"/>
                  </a:solidFill>
                </a:rPr>
                <a:t>upt</a:t>
              </a:r>
              <a:r>
                <a:rPr lang="en-NL" sz="1100" b="1">
                  <a:solidFill>
                    <a:srgbClr val="0F497B"/>
                  </a:solidFill>
                </a:rPr>
                <a:t> me if you have a question!</a:t>
              </a:r>
              <a:endParaRPr lang="nl-NL" sz="1100" b="1">
                <a:solidFill>
                  <a:srgbClr val="0F497B"/>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2</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rgbClr val="00B050"/>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@all study nodes</a:t>
            </a:r>
          </a:p>
          <a:p>
            <a:endParaRPr lang="en-NL" sz="1050" i="1" dirty="0"/>
          </a:p>
        </p:txBody>
      </p:sp>
      <p:pic>
        <p:nvPicPr>
          <p:cNvPr id="3078" name="Picture 6">
            <a:extLst>
              <a:ext uri="{FF2B5EF4-FFF2-40B4-BE49-F238E27FC236}">
                <a16:creationId xmlns:a16="http://schemas.microsoft.com/office/drawing/2014/main" id="{473A1901-D7AB-A11F-0C91-EE6C20DCC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2"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44CD7E1-11A0-F9DA-1B03-7DE5851D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4328D649-1122-9F30-B167-D9E4EE28B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927 -0.00556 L -0.3138 0.11667 " pathEditMode="relative" ptsTypes="AA">
                                      <p:cBhvr>
                                        <p:cTn id="10" dur="2000" fill="hold"/>
                                        <p:tgtEl>
                                          <p:spTgt spid="307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41 -0.00255 L -0.24375 0.25208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0 L -0.17291 0.38843 " pathEditMode="relative" ptsTypes="AA">
                                      <p:cBhvr>
                                        <p:cTn id="18"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3</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139869"/>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GB" b="1" dirty="0">
                <a:solidFill>
                  <a:srgbClr val="383838"/>
                </a:solidFill>
                <a:latin typeface="Mulish"/>
              </a:rPr>
              <a:t>Give your own name to the task so you can find it later.</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rgbClr val="00B050"/>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rgbClr val="00B050"/>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C0000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4098" name="Picture 2">
            <a:extLst>
              <a:ext uri="{FF2B5EF4-FFF2-40B4-BE49-F238E27FC236}">
                <a16:creationId xmlns:a16="http://schemas.microsoft.com/office/drawing/2014/main" id="{5CEEECA4-57A6-2771-963A-A7166540D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552" y="3239898"/>
            <a:ext cx="832964"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1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 -0.00186 L -0.24675 0.25277 " pathEditMode="relative" ptsTypes="AA">
                                      <p:cBhvr>
                                        <p:cTn id="10" dur="2000" fill="hold"/>
                                        <p:tgtEl>
                                          <p:spTgt spid="40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4</a:t>
              </a:r>
              <a:endParaRPr sz="1600" dirty="0"/>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Actual python code?</a:t>
            </a:r>
          </a:p>
          <a:p>
            <a:pPr algn="just">
              <a:defRPr/>
            </a:pPr>
            <a:r>
              <a:rPr lang="en-NL" sz="1400" b="1" dirty="0"/>
              <a:t>https://bit.ly/v6-federated-avg</a:t>
            </a:r>
          </a:p>
          <a:p>
            <a:pPr algn="just">
              <a:defRPr/>
            </a:pPr>
            <a:r>
              <a:rPr lang="en-GB" dirty="0">
                <a:solidFill>
                  <a:srgbClr val="212529"/>
                </a:solidFill>
                <a:latin typeface="Mulish"/>
              </a:rPr>
              <a:t> </a:t>
            </a:r>
          </a:p>
        </p:txBody>
      </p:sp>
      <p:grpSp>
        <p:nvGrpSpPr>
          <p:cNvPr id="4" name="Group 3">
            <a:extLst>
              <a:ext uri="{FF2B5EF4-FFF2-40B4-BE49-F238E27FC236}">
                <a16:creationId xmlns:a16="http://schemas.microsoft.com/office/drawing/2014/main" id="{06794FCE-E8A9-3E30-90F5-7E07DA2850BB}"/>
              </a:ext>
            </a:extLst>
          </p:cNvPr>
          <p:cNvGrpSpPr/>
          <p:nvPr/>
        </p:nvGrpSpPr>
        <p:grpSpPr bwMode="auto">
          <a:xfrm>
            <a:off x="10128448" y="2376755"/>
            <a:ext cx="1348842" cy="736589"/>
            <a:chOff x="941690" y="864637"/>
            <a:chExt cx="1239205" cy="780726"/>
          </a:xfrm>
        </p:grpSpPr>
        <p:sp>
          <p:nvSpPr>
            <p:cNvPr id="5" name="Rectangle 4">
              <a:extLst>
                <a:ext uri="{FF2B5EF4-FFF2-40B4-BE49-F238E27FC236}">
                  <a16:creationId xmlns:a16="http://schemas.microsoft.com/office/drawing/2014/main" id="{16D28D45-06A4-58B4-13AE-820EB792B676}"/>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CBC1B37-B9DF-EA38-F4B9-DE113FBDD87E}"/>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8" name="Graphic 10" descr="Lightning bolt with solid fill">
              <a:extLst>
                <a:ext uri="{FF2B5EF4-FFF2-40B4-BE49-F238E27FC236}">
                  <a16:creationId xmlns:a16="http://schemas.microsoft.com/office/drawing/2014/main" id="{F7202C52-520A-5140-8571-B34D38F7ECAB}"/>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58595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C0000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rgbClr val="00B050"/>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C0000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rgbClr val="00B050"/>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742" y="3931326"/>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252073" y="494116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8844361" y="582242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9" name="Picture 2">
            <a:extLst>
              <a:ext uri="{FF2B5EF4-FFF2-40B4-BE49-F238E27FC236}">
                <a16:creationId xmlns:a16="http://schemas.microsoft.com/office/drawing/2014/main" id="{1383BD0B-CDE5-C1A2-08D0-99298E9EB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4DD79DC-8BD7-A0FB-2564-C5E961468EA8}"/>
              </a:ext>
            </a:extLst>
          </p:cNvPr>
          <p:cNvCxnSpPr/>
          <p:nvPr/>
        </p:nvCxnSpPr>
        <p:spPr bwMode="auto">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4438EF58-5435-B919-D27D-420B7034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DF7D6F4-AF25-020D-2903-509C0A69BC0C}"/>
              </a:ext>
            </a:extLst>
          </p:cNvPr>
          <p:cNvCxnSpPr/>
          <p:nvPr/>
        </p:nvCxnSpPr>
        <p:spPr bwMode="auto">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0F3BFE48-58B0-78D3-95F2-9999FFA2E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68DA011A-5019-955F-98BA-E8949E733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3AD2CBEF-0411-BB98-5D6A-DE97C6470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C522C8F-E5F4-691B-AFD9-2A4289C05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7"/>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8"/>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807 2.96296E-6 L 0.19141 -0.06898 " pathEditMode="relative" ptsTypes="AA">
                                      <p:cBhvr>
                                        <p:cTn id="50"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Double-checking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5093702"/>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 </a:t>
            </a:r>
            <a:r>
              <a:rPr lang="en-GB" sz="1600" b="1" i="1" dirty="0" err="1">
                <a:solidFill>
                  <a:srgbClr val="C00000"/>
                </a:solidFill>
                <a:highlight>
                  <a:srgbClr val="FFFF00"/>
                </a:highlight>
                <a:latin typeface="Andale Mono" panose="020B0509000000000004" pitchFamily="49" charset="0"/>
              </a:rPr>
              <a:t>central_average</a:t>
            </a:r>
            <a:r>
              <a:rPr lang="en-GB" sz="1100" b="1" i="1" dirty="0">
                <a:highlight>
                  <a:srgbClr val="FFFF00"/>
                </a:highlight>
                <a:latin typeface="Andale Mono" panose="020B0509000000000004" pitchFamily="49" charset="0"/>
              </a:rPr>
              <a:t>(</a:t>
            </a:r>
            <a:r>
              <a:rPr lang="en-GB" sz="1400" b="1" i="1" dirty="0">
                <a:solidFill>
                  <a:srgbClr val="FF0000"/>
                </a:solidFill>
                <a:highlight>
                  <a:srgbClr val="FFFF00"/>
                </a:highlight>
                <a:latin typeface="Andale Mono" panose="020B0509000000000004" pitchFamily="49" charset="0"/>
              </a:rPr>
              <a:t>client</a:t>
            </a:r>
            <a:r>
              <a:rPr lang="en-GB" sz="1100" b="1"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b="1" i="1" dirty="0">
                <a:highlight>
                  <a:srgbClr val="FFFF00"/>
                </a:highlight>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46769"/>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a:t>
            </a:r>
            <a:r>
              <a:rPr lang="en-GB" sz="1100" i="1" dirty="0">
                <a:highlight>
                  <a:srgbClr val="FFFF00"/>
                </a:highlight>
                <a:latin typeface="Andale Mono" panose="020B0509000000000004" pitchFamily="49" charset="0"/>
              </a:rPr>
              <a:t> </a:t>
            </a:r>
            <a:r>
              <a:rPr lang="en-GB" sz="16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rgbClr val="00B050"/>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rgbClr val="00B050"/>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5</a:t>
              </a:r>
              <a:endParaRPr dirty="0"/>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5082303" cy="4955203"/>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an </a:t>
            </a:r>
            <a:r>
              <a:rPr lang="en-GB" sz="2000"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p>
          <a:p>
            <a:pPr marL="285750" indent="-285750" algn="just">
              <a:buFontTx/>
              <a:buChar char="-"/>
              <a:defRPr/>
            </a:pPr>
            <a:endParaRPr lang="en-GB" dirty="0">
              <a:solidFill>
                <a:srgbClr val="212529"/>
              </a:solidFill>
              <a:latin typeface="Mulish"/>
            </a:endParaRPr>
          </a:p>
          <a:p>
            <a:pPr algn="just">
              <a:defRPr/>
            </a:pPr>
            <a:endParaRPr lang="en-GB" sz="2400" dirty="0">
              <a:solidFill>
                <a:srgbClr val="383838"/>
              </a:solidFill>
              <a:latin typeface="Mulish"/>
            </a:endParaRPr>
          </a:p>
          <a:p>
            <a:pPr algn="just">
              <a:defRPr/>
            </a:pPr>
            <a:r>
              <a:rPr lang="en-GB" sz="2400" dirty="0">
                <a:solidFill>
                  <a:srgbClr val="383838"/>
                </a:solidFill>
                <a:latin typeface="Mulish"/>
              </a:rPr>
              <a:t>What happened with the task? Why?</a:t>
            </a:r>
            <a:endParaRPr lang="en-GB" sz="2400" b="0" i="0" dirty="0">
              <a:solidFill>
                <a:srgbClr val="383838"/>
              </a:solidFill>
              <a:effectLst/>
              <a:latin typeface="Mulish"/>
            </a:endParaRPr>
          </a:p>
          <a:p>
            <a:pPr algn="just">
              <a:defRPr/>
            </a:pPr>
            <a:endParaRPr lang="en-GB" sz="2400" dirty="0">
              <a:solidFill>
                <a:srgbClr val="383838"/>
              </a:solidFill>
              <a:latin typeface="Mulish"/>
            </a:endParaRPr>
          </a:p>
          <a:p>
            <a:pPr algn="just">
              <a:defRPr/>
            </a:pPr>
            <a:r>
              <a:rPr lang="en-GB" sz="2400" b="0" i="0" dirty="0">
                <a:solidFill>
                  <a:srgbClr val="383838"/>
                </a:solidFill>
                <a:effectLst/>
                <a:latin typeface="Mulish"/>
              </a:rPr>
              <a:t> </a:t>
            </a:r>
            <a:endParaRPr lang="en-GB" b="0" i="0" dirty="0">
              <a:solidFill>
                <a:srgbClr val="383838"/>
              </a:solidFill>
              <a:latin typeface="Mulish"/>
            </a:endParaRPr>
          </a:p>
          <a:p>
            <a:pPr algn="just">
              <a:defRPr/>
            </a:pPr>
            <a:endParaRPr lang="en-GB" dirty="0">
              <a:solidFill>
                <a:srgbClr val="383838"/>
              </a:solidFill>
              <a:latin typeface="Mulish"/>
            </a:endParaRPr>
          </a:p>
        </p:txBody>
      </p:sp>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2</a:t>
            </a:r>
          </a:p>
          <a:p>
            <a:r>
              <a:rPr lang="en-GB" sz="1100" i="1" dirty="0">
                <a:highlight>
                  <a:srgbClr val="FFFF00"/>
                </a:highlight>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grpSp>
        <p:nvGrpSpPr>
          <p:cNvPr id="5" name="Group 4">
            <a:extLst>
              <a:ext uri="{FF2B5EF4-FFF2-40B4-BE49-F238E27FC236}">
                <a16:creationId xmlns:a16="http://schemas.microsoft.com/office/drawing/2014/main" id="{2C423A79-5124-5790-733C-997714973093}"/>
              </a:ext>
            </a:extLst>
          </p:cNvPr>
          <p:cNvGrpSpPr/>
          <p:nvPr/>
        </p:nvGrpSpPr>
        <p:grpSpPr bwMode="auto">
          <a:xfrm>
            <a:off x="10632504" y="2276872"/>
            <a:ext cx="1348842" cy="736589"/>
            <a:chOff x="941690" y="864637"/>
            <a:chExt cx="1239205" cy="780726"/>
          </a:xfrm>
        </p:grpSpPr>
        <p:sp>
          <p:nvSpPr>
            <p:cNvPr id="6" name="Rectangle 5">
              <a:extLst>
                <a:ext uri="{FF2B5EF4-FFF2-40B4-BE49-F238E27FC236}">
                  <a16:creationId xmlns:a16="http://schemas.microsoft.com/office/drawing/2014/main" id="{77434AF1-9089-DAFB-01B0-C2A8C6E98F9B}"/>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010CD95-45E3-5CCA-FDC4-BE7542D05FE5}"/>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8" name="Graphic 10" descr="Lightning bolt with solid fill">
              <a:extLst>
                <a:ext uri="{FF2B5EF4-FFF2-40B4-BE49-F238E27FC236}">
                  <a16:creationId xmlns:a16="http://schemas.microsoft.com/office/drawing/2014/main" id="{9E8A8FEF-3D95-0952-5BF4-F9246472D915}"/>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6" name="Picture 2">
            <a:extLst>
              <a:ext uri="{FF2B5EF4-FFF2-40B4-BE49-F238E27FC236}">
                <a16:creationId xmlns:a16="http://schemas.microsoft.com/office/drawing/2014/main" id="{B00117B8-2553-6C0E-58B6-63FE3DF1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04720" y="1134595"/>
            <a:ext cx="545591" cy="545591"/>
          </a:xfrm>
          <a:prstGeom prst="rect">
            <a:avLst/>
          </a:prstGeom>
        </p:spPr>
      </p:pic>
      <p:cxnSp>
        <p:nvCxnSpPr>
          <p:cNvPr id="12" name="Straight Arrow Connector 11">
            <a:extLst>
              <a:ext uri="{FF2B5EF4-FFF2-40B4-BE49-F238E27FC236}">
                <a16:creationId xmlns:a16="http://schemas.microsoft.com/office/drawing/2014/main" id="{37B4B825-5C0E-9685-6C1C-F09742932A34}"/>
              </a:ext>
            </a:extLst>
          </p:cNvPr>
          <p:cNvCxnSpPr/>
          <p:nvPr/>
        </p:nvCxnSpPr>
        <p:spPr>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4A6A6FF-2B26-46F6-3AEC-7D3BDD31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4515B458-025B-6623-81A6-68A76068062D}"/>
              </a:ext>
            </a:extLst>
          </p:cNvPr>
          <p:cNvCxnSpPr/>
          <p:nvPr/>
        </p:nvCxnSpPr>
        <p:spPr>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6">
            <a:extLst>
              <a:ext uri="{FF2B5EF4-FFF2-40B4-BE49-F238E27FC236}">
                <a16:creationId xmlns:a16="http://schemas.microsoft.com/office/drawing/2014/main" id="{91F5860D-4791-F5ED-D636-6B51943F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BA919F-6741-0629-4629-30CDA1C3D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7F99617-CF16-ED17-9E85-80A83EFA3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61FFE33-C874-1725-8F81-7828ED165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C3A56D1-4AB1-9A05-C663-71670BE9B367}"/>
              </a:ext>
            </a:extLst>
          </p:cNvPr>
          <p:cNvCxnSpPr/>
          <p:nvPr/>
        </p:nvCxnSpPr>
        <p:spPr>
          <a:xfrm flipV="1">
            <a:off x="8472264" y="1542866"/>
            <a:ext cx="1656184" cy="51798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697CFE-C491-6E0D-CBCC-C817C1869F49}"/>
              </a:ext>
            </a:extLst>
          </p:cNvPr>
          <p:cNvPicPr>
            <a:picLocks noChangeAspect="1"/>
          </p:cNvPicPr>
          <p:nvPr/>
        </p:nvPicPr>
        <p:blipFill>
          <a:blip r:embed="rId8"/>
          <a:stretch/>
        </p:blipFill>
        <p:spPr bwMode="auto">
          <a:xfrm>
            <a:off x="9390815" y="1446609"/>
            <a:ext cx="467154" cy="467154"/>
          </a:xfrm>
          <a:prstGeom prst="rect">
            <a:avLst/>
          </a:prstGeom>
        </p:spPr>
      </p:pic>
    </p:spTree>
    <p:extLst>
      <p:ext uri="{BB962C8B-B14F-4D97-AF65-F5344CB8AC3E}">
        <p14:creationId xmlns:p14="http://schemas.microsoft.com/office/powerpoint/2010/main" val="952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02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03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81 -0.00047 L 0.10495 -0.06621 " pathEditMode="relative" ptsTypes="AA">
                                      <p:cBhvr>
                                        <p:cTn id="5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126" name="Picture 6">
            <a:extLst>
              <a:ext uri="{FF2B5EF4-FFF2-40B4-BE49-F238E27FC236}">
                <a16:creationId xmlns:a16="http://schemas.microsoft.com/office/drawing/2014/main" id="{34263964-17D8-95D5-5308-F97FEEA29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8" y="1118648"/>
            <a:ext cx="6094380" cy="2984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C00000"/>
                    </a:solidFill>
                  </a:rPr>
                  <a:t>c</a:t>
                </a:r>
                <a:r>
                  <a:rPr lang="en-NL" sz="1200" i="1" dirty="0">
                    <a:solidFill>
                      <a:srgbClr val="C00000"/>
                    </a:solidFill>
                  </a:rPr>
                  <a:t>entral_avg()</a:t>
                </a:r>
              </a:p>
              <a:p>
                <a:r>
                  <a:rPr lang="en-GB" sz="1200" i="1" dirty="0">
                    <a:solidFill>
                      <a:srgbClr val="00B050"/>
                    </a:solidFill>
                  </a:rPr>
                  <a:t>p</a:t>
                </a:r>
                <a:r>
                  <a:rPr lang="en-NL" sz="1200" i="1" dirty="0">
                    <a:solidFill>
                      <a:srgbClr val="00B050"/>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5"/>
          <a:stretch>
            <a:fillRect/>
          </a:stretch>
        </p:blipFill>
        <p:spPr>
          <a:xfrm>
            <a:off x="7119596" y="30689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5"/>
          <a:stretch>
            <a:fillRect/>
          </a:stretch>
        </p:blipFill>
        <p:spPr bwMode="auto">
          <a:xfrm>
            <a:off x="7464152" y="126876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6</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14395"/>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rgbClr val="00B050"/>
                </a:solidFill>
              </a:rPr>
              <a:t>partial_average</a:t>
            </a:r>
            <a:r>
              <a:rPr lang="en-GB" sz="2000" dirty="0">
                <a:solidFill>
                  <a:srgbClr val="383838"/>
                </a:solidFill>
                <a:latin typeface="Mulish"/>
              </a:rPr>
              <a:t>? What about the </a:t>
            </a:r>
            <a:r>
              <a:rPr lang="en-GB" sz="2000" b="1" i="1" dirty="0" err="1">
                <a:solidFill>
                  <a:srgbClr val="C0000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275987"/>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2B7-4B6A-64F8-5995-DE3ED75AD1EA}"/>
              </a:ext>
            </a:extLst>
          </p:cNvPr>
          <p:cNvSpPr>
            <a:spLocks noGrp="1"/>
          </p:cNvSpPr>
          <p:nvPr>
            <p:ph type="title"/>
          </p:nvPr>
        </p:nvSpPr>
        <p:spPr/>
        <p:txBody>
          <a:bodyPr/>
          <a:lstStyle/>
          <a:p>
            <a:r>
              <a:rPr lang="en-GB" dirty="0"/>
              <a:t>Running a federated algorithm</a:t>
            </a:r>
            <a:endParaRPr lang="en-NL" dirty="0"/>
          </a:p>
        </p:txBody>
      </p:sp>
      <p:sp>
        <p:nvSpPr>
          <p:cNvPr id="4" name="TextBox 3">
            <a:extLst>
              <a:ext uri="{FF2B5EF4-FFF2-40B4-BE49-F238E27FC236}">
                <a16:creationId xmlns:a16="http://schemas.microsoft.com/office/drawing/2014/main" id="{AB5DE014-0BB5-2877-DDE9-E90BA4D8876F}"/>
              </a:ext>
            </a:extLst>
          </p:cNvPr>
          <p:cNvSpPr txBox="1"/>
          <p:nvPr/>
        </p:nvSpPr>
        <p:spPr>
          <a:xfrm>
            <a:off x="6105034" y="1268760"/>
            <a:ext cx="4815501" cy="5093702"/>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6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highlight>
                  <a:srgbClr val="FFFF00"/>
                </a:highlight>
                <a:latin typeface="Andale Mono" panose="020B0509000000000004" pitchFamily="49" charset="0"/>
              </a:rPr>
              <a:t>11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("Waiting for results")</a:t>
            </a:r>
          </a:p>
          <a:p>
            <a:r>
              <a:rPr lang="en-GB" sz="1100" i="1" dirty="0">
                <a:highlight>
                  <a:srgbClr val="FFFF00"/>
                </a:highlight>
                <a:latin typeface="Andale Mono" panose="020B0509000000000004" pitchFamily="49" charset="0"/>
              </a:rPr>
              <a:t>12   results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.wait_for_results</a:t>
            </a:r>
            <a:r>
              <a:rPr lang="en-GB" sz="1100" i="1" dirty="0">
                <a:highlight>
                  <a:srgbClr val="FFFF00"/>
                </a:highlight>
                <a:latin typeface="Andale Mono" panose="020B0509000000000004" pitchFamily="49" charset="0"/>
              </a:rPr>
              <a:t>(task)</a:t>
            </a:r>
          </a:p>
          <a:p>
            <a:r>
              <a:rPr lang="en-GB" sz="1100" i="1" dirty="0">
                <a:highlight>
                  <a:srgbClr val="FFFF00"/>
                </a:highlight>
                <a:latin typeface="Andale Mono" panose="020B0509000000000004" pitchFamily="49" charset="0"/>
              </a:rPr>
              <a:t>13        </a:t>
            </a:r>
          </a:p>
          <a:p>
            <a:r>
              <a:rPr lang="en-GB" sz="1100" i="1" dirty="0">
                <a:highlight>
                  <a:srgbClr val="FFFF00"/>
                </a:highlight>
                <a:latin typeface="Andale Mono" panose="020B0509000000000004" pitchFamily="49" charset="0"/>
              </a:rPr>
              <a:t>14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0</a:t>
            </a:r>
          </a:p>
          <a:p>
            <a:r>
              <a:rPr lang="en-GB" sz="1100" i="1" dirty="0">
                <a:highlight>
                  <a:srgbClr val="FFFF00"/>
                </a:highlight>
                <a:latin typeface="Andale Mono" panose="020B0509000000000004" pitchFamily="49" charset="0"/>
              </a:rPr>
              <a:t>15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0</a:t>
            </a:r>
          </a:p>
          <a:p>
            <a:r>
              <a:rPr lang="en-GB" sz="1100" i="1" dirty="0">
                <a:highlight>
                  <a:srgbClr val="FFFF00"/>
                </a:highlight>
                <a:latin typeface="Andale Mono" panose="020B0509000000000004" pitchFamily="49" charset="0"/>
              </a:rPr>
              <a:t>16    </a:t>
            </a:r>
          </a:p>
          <a:p>
            <a:r>
              <a:rPr lang="en-GB" sz="1100" i="1" dirty="0">
                <a:highlight>
                  <a:srgbClr val="FFFF00"/>
                </a:highlight>
                <a:latin typeface="Andale Mono" panose="020B0509000000000004" pitchFamily="49" charset="0"/>
              </a:rPr>
              <a:t>17   FOR EACH output IN results</a:t>
            </a:r>
          </a:p>
          <a:p>
            <a:r>
              <a:rPr lang="en-GB" sz="1100" i="1" dirty="0">
                <a:highlight>
                  <a:srgbClr val="FFFF00"/>
                </a:highlight>
                <a:latin typeface="Andale Mono" panose="020B0509000000000004" pitchFamily="49" charset="0"/>
              </a:rPr>
              <a:t>18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output.sum</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19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output.count</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20</a:t>
            </a:r>
          </a:p>
          <a:p>
            <a:r>
              <a:rPr lang="en-GB" sz="1100" i="1" dirty="0">
                <a:highlight>
                  <a:srgbClr val="FFFF00"/>
                </a:highlight>
                <a:latin typeface="Andale Mono" panose="020B0509000000000004" pitchFamily="49" charset="0"/>
              </a:rPr>
              <a:t>21   average =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a:t>
            </a:r>
            <a:r>
              <a:rPr lang="en-GB" sz="1100" i="1" dirty="0" err="1">
                <a:highlight>
                  <a:srgbClr val="FFFF00"/>
                </a:highlight>
                <a:latin typeface="Andale Mono" panose="020B0509000000000004" pitchFamily="49" charset="0"/>
              </a:rPr>
              <a:t>global_count</a:t>
            </a:r>
            <a:endParaRPr lang="en-GB" sz="1100" i="1" dirty="0">
              <a:highlight>
                <a:srgbClr val="FFFF00"/>
              </a:highlight>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5" name="TextBox 4">
            <a:extLst>
              <a:ext uri="{FF2B5EF4-FFF2-40B4-BE49-F238E27FC236}">
                <a16:creationId xmlns:a16="http://schemas.microsoft.com/office/drawing/2014/main" id="{E55DF993-62B2-693B-BA65-71B94B6B3FD5}"/>
              </a:ext>
            </a:extLst>
          </p:cNvPr>
          <p:cNvSpPr txBox="1"/>
          <p:nvPr/>
        </p:nvSpPr>
        <p:spPr>
          <a:xfrm>
            <a:off x="397246" y="1565673"/>
            <a:ext cx="5266954" cy="2246769"/>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6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highlight>
                  <a:srgbClr val="FFFF00"/>
                </a:highlight>
                <a:latin typeface="Andale Mono" panose="020B0509000000000004" pitchFamily="49" charset="0"/>
              </a:rPr>
              <a:t>2    </a:t>
            </a:r>
            <a:r>
              <a:rPr lang="en-GB" sz="1100" i="1" dirty="0" err="1">
                <a:highlight>
                  <a:srgbClr val="FFFF00"/>
                </a:highlight>
                <a:latin typeface="Andale Mono" panose="020B0509000000000004" pitchFamily="49" charset="0"/>
              </a:rPr>
              <a:t>column_values</a:t>
            </a:r>
            <a:r>
              <a:rPr lang="en-GB" sz="1100" i="1" dirty="0">
                <a:highlight>
                  <a:srgbClr val="FFFF00"/>
                </a:highlight>
                <a:latin typeface="Andale Mono" panose="020B0509000000000004" pitchFamily="49" charset="0"/>
              </a:rPr>
              <a:t> = </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("Computing partials")</a:t>
            </a:r>
          </a:p>
          <a:p>
            <a:r>
              <a:rPr lang="en-GB" sz="1100" i="1" dirty="0">
                <a:highlight>
                  <a:srgbClr val="FFFF00"/>
                </a:highlight>
                <a:latin typeface="Andale Mono" panose="020B0509000000000004" pitchFamily="49" charset="0"/>
              </a:rPr>
              <a:t>5    </a:t>
            </a:r>
            <a:r>
              <a:rPr lang="en-GB" sz="1100" i="1" dirty="0" err="1">
                <a:highlight>
                  <a:srgbClr val="FFFF00"/>
                </a:highlight>
                <a:latin typeface="Andale Mono" panose="020B0509000000000004" pitchFamily="49" charset="0"/>
              </a:rPr>
              <a:t>local_sum</a:t>
            </a:r>
            <a:r>
              <a:rPr lang="en-GB" sz="1100" i="1" dirty="0">
                <a:highlight>
                  <a:srgbClr val="FFFF00"/>
                </a:highlight>
                <a:latin typeface="Andale Mono" panose="020B0509000000000004" pitchFamily="49" charset="0"/>
              </a:rPr>
              <a:t> = SUM(</a:t>
            </a:r>
            <a:r>
              <a:rPr lang="en-GB" sz="1100" i="1" dirty="0" err="1">
                <a:highlight>
                  <a:srgbClr val="FFFF00"/>
                </a:highlight>
                <a:latin typeface="Andale Mono" panose="020B0509000000000004" pitchFamily="49" charset="0"/>
              </a:rPr>
              <a:t>column_values</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7" name="TextBox 6">
            <a:extLst>
              <a:ext uri="{FF2B5EF4-FFF2-40B4-BE49-F238E27FC236}">
                <a16:creationId xmlns:a16="http://schemas.microsoft.com/office/drawing/2014/main" id="{3F2CF2CF-6757-3E2E-CE3C-E912895FC430}"/>
              </a:ext>
            </a:extLst>
          </p:cNvPr>
          <p:cNvSpPr txBox="1"/>
          <p:nvPr/>
        </p:nvSpPr>
        <p:spPr>
          <a:xfrm>
            <a:off x="608045" y="4221088"/>
            <a:ext cx="4320480" cy="923330"/>
          </a:xfrm>
          <a:prstGeom prst="rect">
            <a:avLst/>
          </a:prstGeom>
          <a:noFill/>
        </p:spPr>
        <p:txBody>
          <a:bodyPr wrap="square">
            <a:spAutoFit/>
          </a:bodyPr>
          <a:lstStyle/>
          <a:p>
            <a:pPr algn="l"/>
            <a:r>
              <a:rPr lang="en-GB" sz="1800" b="0" i="0" dirty="0">
                <a:solidFill>
                  <a:srgbClr val="383838"/>
                </a:solidFill>
                <a:effectLst/>
                <a:latin typeface="Mulish"/>
              </a:rPr>
              <a:t>Look at the </a:t>
            </a:r>
            <a:r>
              <a:rPr lang="en-GB" sz="1800" dirty="0">
                <a:solidFill>
                  <a:srgbClr val="383838"/>
                </a:solidFill>
                <a:latin typeface="Mulish"/>
              </a:rPr>
              <a:t>error logs. What was the cause of the failure of the </a:t>
            </a:r>
            <a:r>
              <a:rPr lang="en-US" sz="1800" b="1" i="1" dirty="0" err="1">
                <a:solidFill>
                  <a:srgbClr val="00B050"/>
                </a:solidFill>
              </a:rPr>
              <a:t>partial_average</a:t>
            </a:r>
            <a:r>
              <a:rPr lang="en-GB" sz="1800" dirty="0">
                <a:solidFill>
                  <a:srgbClr val="383838"/>
                </a:solidFill>
                <a:latin typeface="Mulish"/>
              </a:rPr>
              <a:t>? What about the </a:t>
            </a:r>
            <a:r>
              <a:rPr lang="en-GB" sz="1800" b="1" i="1" dirty="0" err="1">
                <a:solidFill>
                  <a:srgbClr val="C00000"/>
                </a:solidFill>
                <a:latin typeface="Mulish"/>
              </a:rPr>
              <a:t>central_average</a:t>
            </a:r>
            <a:r>
              <a:rPr lang="en-GB" sz="1800" dirty="0">
                <a:solidFill>
                  <a:srgbClr val="383838"/>
                </a:solidFill>
                <a:latin typeface="Mulish"/>
              </a:rPr>
              <a:t>?</a:t>
            </a:r>
            <a:endParaRPr lang="en-GB" sz="1800" b="0" i="0" dirty="0">
              <a:solidFill>
                <a:srgbClr val="212529"/>
              </a:solidFill>
              <a:effectLst/>
              <a:latin typeface="Mulish"/>
            </a:endParaRPr>
          </a:p>
        </p:txBody>
      </p:sp>
      <p:grpSp>
        <p:nvGrpSpPr>
          <p:cNvPr id="8" name="Group 7">
            <a:extLst>
              <a:ext uri="{FF2B5EF4-FFF2-40B4-BE49-F238E27FC236}">
                <a16:creationId xmlns:a16="http://schemas.microsoft.com/office/drawing/2014/main" id="{D6861C5B-6C51-9347-2293-B44326C11A6D}"/>
              </a:ext>
            </a:extLst>
          </p:cNvPr>
          <p:cNvGrpSpPr/>
          <p:nvPr/>
        </p:nvGrpSpPr>
        <p:grpSpPr bwMode="auto">
          <a:xfrm>
            <a:off x="10676826" y="4227302"/>
            <a:ext cx="1348842" cy="736589"/>
            <a:chOff x="941690" y="864637"/>
            <a:chExt cx="1239205" cy="780726"/>
          </a:xfrm>
        </p:grpSpPr>
        <p:sp>
          <p:nvSpPr>
            <p:cNvPr id="9" name="Rectangle 8">
              <a:extLst>
                <a:ext uri="{FF2B5EF4-FFF2-40B4-BE49-F238E27FC236}">
                  <a16:creationId xmlns:a16="http://schemas.microsoft.com/office/drawing/2014/main" id="{1ABE3556-1896-3B1E-0167-93633D793E61}"/>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C8BBD908-9EB3-9FEF-6F91-801B958F3BDC}"/>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11" name="Graphic 10" descr="Lightning bolt with solid fill">
              <a:extLst>
                <a:ext uri="{FF2B5EF4-FFF2-40B4-BE49-F238E27FC236}">
                  <a16:creationId xmlns:a16="http://schemas.microsoft.com/office/drawing/2014/main" id="{0006FFAB-0F44-FA76-5713-33EAC8D2B5FB}"/>
                </a:ext>
              </a:extLst>
            </p:cNvPr>
            <p:cNvPicPr>
              <a:picLocks noChangeAspect="1"/>
            </p:cNvPicPr>
            <p:nvPr/>
          </p:nvPicPr>
          <p:blipFill>
            <a:blip r:embed="rId2"/>
            <a:stretch/>
          </p:blipFill>
          <p:spPr bwMode="auto">
            <a:xfrm>
              <a:off x="1001543" y="1050785"/>
              <a:ext cx="309674" cy="309674"/>
            </a:xfrm>
            <a:prstGeom prst="rect">
              <a:avLst/>
            </a:prstGeom>
          </p:spPr>
        </p:pic>
      </p:grpSp>
      <p:grpSp>
        <p:nvGrpSpPr>
          <p:cNvPr id="12" name="Group 11">
            <a:extLst>
              <a:ext uri="{FF2B5EF4-FFF2-40B4-BE49-F238E27FC236}">
                <a16:creationId xmlns:a16="http://schemas.microsoft.com/office/drawing/2014/main" id="{1D2C594A-EC29-DC7B-AE72-BAC6671E8FD9}"/>
              </a:ext>
            </a:extLst>
          </p:cNvPr>
          <p:cNvGrpSpPr/>
          <p:nvPr/>
        </p:nvGrpSpPr>
        <p:grpSpPr bwMode="auto">
          <a:xfrm>
            <a:off x="4315358" y="2320762"/>
            <a:ext cx="1348842" cy="736589"/>
            <a:chOff x="941690" y="864637"/>
            <a:chExt cx="1239205" cy="780726"/>
          </a:xfrm>
        </p:grpSpPr>
        <p:sp>
          <p:nvSpPr>
            <p:cNvPr id="13" name="Rectangle 12">
              <a:extLst>
                <a:ext uri="{FF2B5EF4-FFF2-40B4-BE49-F238E27FC236}">
                  <a16:creationId xmlns:a16="http://schemas.microsoft.com/office/drawing/2014/main" id="{4467B3BD-AB39-736B-FF82-BDE6A966A372}"/>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7ABE125C-854A-B67E-67E9-F6CE7B7AA9CC}"/>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15" name="Graphic 10" descr="Lightning bolt with solid fill">
              <a:extLst>
                <a:ext uri="{FF2B5EF4-FFF2-40B4-BE49-F238E27FC236}">
                  <a16:creationId xmlns:a16="http://schemas.microsoft.com/office/drawing/2014/main" id="{A0DF3DD9-F949-208B-9DA2-010E1CB41AFB}"/>
                </a:ext>
              </a:extLst>
            </p:cNvPr>
            <p:cNvPicPr>
              <a:picLocks noChangeAspect="1"/>
            </p:cNvPicPr>
            <p:nvPr/>
          </p:nvPicPr>
          <p:blipFill>
            <a:blip r:embed="rId2"/>
            <a:stretch/>
          </p:blipFill>
          <p:spPr bwMode="auto">
            <a:xfrm>
              <a:off x="1001543" y="1050785"/>
              <a:ext cx="309674" cy="309674"/>
            </a:xfrm>
            <a:prstGeom prst="rect">
              <a:avLst/>
            </a:prstGeom>
          </p:spPr>
        </p:pic>
      </p:grpSp>
      <p:grpSp>
        <p:nvGrpSpPr>
          <p:cNvPr id="16" name="Group 15">
            <a:extLst>
              <a:ext uri="{FF2B5EF4-FFF2-40B4-BE49-F238E27FC236}">
                <a16:creationId xmlns:a16="http://schemas.microsoft.com/office/drawing/2014/main" id="{27CE12DA-956E-F099-B6A4-981828FCE474}"/>
              </a:ext>
            </a:extLst>
          </p:cNvPr>
          <p:cNvGrpSpPr/>
          <p:nvPr/>
        </p:nvGrpSpPr>
        <p:grpSpPr bwMode="auto">
          <a:xfrm>
            <a:off x="941689" y="999371"/>
            <a:ext cx="1905026" cy="408020"/>
            <a:chOff x="941689" y="999371"/>
            <a:chExt cx="1905026" cy="408020"/>
          </a:xfrm>
        </p:grpSpPr>
        <p:sp>
          <p:nvSpPr>
            <p:cNvPr id="17" name="Rectangle 16">
              <a:extLst>
                <a:ext uri="{FF2B5EF4-FFF2-40B4-BE49-F238E27FC236}">
                  <a16:creationId xmlns:a16="http://schemas.microsoft.com/office/drawing/2014/main" id="{7ED33A60-2A9D-A8B9-C8B7-16A742F7B773}"/>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8" name="TextBox 17">
              <a:extLst>
                <a:ext uri="{FF2B5EF4-FFF2-40B4-BE49-F238E27FC236}">
                  <a16:creationId xmlns:a16="http://schemas.microsoft.com/office/drawing/2014/main" id="{EE181057-2EEB-01CF-ADA0-5980DA39AAB7}"/>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6</a:t>
              </a:r>
              <a:endParaRPr sz="1600" dirty="0"/>
            </a:p>
          </p:txBody>
        </p:sp>
        <p:pic>
          <p:nvPicPr>
            <p:cNvPr id="19" name="Graphic 16" descr="Lightning bolt with solid fill">
              <a:extLst>
                <a:ext uri="{FF2B5EF4-FFF2-40B4-BE49-F238E27FC236}">
                  <a16:creationId xmlns:a16="http://schemas.microsoft.com/office/drawing/2014/main" id="{693D4D34-E376-3529-0D29-C831AD5B9885}"/>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3409283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C0000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C0000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7</a:t>
              </a:r>
              <a:endParaRPr sz="1600" dirty="0"/>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941689" y="1546050"/>
            <a:ext cx="7962623" cy="954107"/>
          </a:xfrm>
          <a:prstGeom prst="rect">
            <a:avLst/>
          </a:prstGeom>
          <a:noFill/>
        </p:spPr>
        <p:txBody>
          <a:bodyPr wrap="square">
            <a:spAutoFit/>
          </a:bodyPr>
          <a:lstStyle/>
          <a:p>
            <a:pP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run </a:t>
            </a:r>
            <a:r>
              <a:rPr lang="nl-NL" sz="2800" b="0" i="0" dirty="0" err="1">
                <a:solidFill>
                  <a:srgbClr val="383838"/>
                </a:solidFill>
                <a:latin typeface="Mulish"/>
              </a:rPr>
              <a:t>other</a:t>
            </a:r>
            <a:r>
              <a:rPr lang="nl-NL" sz="2800" b="0" i="0" dirty="0">
                <a:solidFill>
                  <a:srgbClr val="383838"/>
                </a:solidFill>
                <a:latin typeface="Mulish"/>
              </a:rPr>
              <a:t> (more </a:t>
            </a:r>
            <a:r>
              <a:rPr lang="nl-NL" sz="2800" b="0" i="0" dirty="0" err="1">
                <a:solidFill>
                  <a:srgbClr val="383838"/>
                </a:solidFill>
                <a:latin typeface="Mulish"/>
              </a:rPr>
              <a:t>advanced</a:t>
            </a:r>
            <a:r>
              <a:rPr lang="nl-NL" sz="2800" b="0" i="0" dirty="0">
                <a:solidFill>
                  <a:srgbClr val="383838"/>
                </a:solidFill>
                <a:latin typeface="Mulish"/>
              </a:rPr>
              <a:t>) </a:t>
            </a:r>
            <a:r>
              <a:rPr lang="nl-NL" sz="2800" b="0" i="0" dirty="0" err="1">
                <a:solidFill>
                  <a:srgbClr val="383838"/>
                </a:solidFill>
                <a:latin typeface="Mulish"/>
              </a:rPr>
              <a:t>algorithms</a:t>
            </a:r>
            <a:r>
              <a:rPr lang="nl-NL" sz="2800" b="0" i="0" dirty="0">
                <a:solidFill>
                  <a:srgbClr val="383838"/>
                </a:solidFill>
                <a:latin typeface="Mulish"/>
              </a:rPr>
              <a:t>!</a:t>
            </a:r>
            <a:endParaRPr lang="nl-NL" sz="2800" dirty="0">
              <a:solidFill>
                <a:srgbClr val="383838"/>
              </a:solidFill>
              <a:latin typeface="Mulish"/>
            </a:endParaRP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pic>
        <p:nvPicPr>
          <p:cNvPr id="3" name="Picture 2">
            <a:extLst>
              <a:ext uri="{FF2B5EF4-FFF2-40B4-BE49-F238E27FC236}">
                <a16:creationId xmlns:a16="http://schemas.microsoft.com/office/drawing/2014/main" id="{08145F07-2298-6D1E-DEAF-6CADEFE82D07}"/>
              </a:ext>
            </a:extLst>
          </p:cNvPr>
          <p:cNvPicPr>
            <a:picLocks noChangeAspect="1"/>
          </p:cNvPicPr>
          <p:nvPr/>
        </p:nvPicPr>
        <p:blipFill>
          <a:blip r:embed="rId3"/>
          <a:stretch>
            <a:fillRect/>
          </a:stretch>
        </p:blipFill>
        <p:spPr>
          <a:xfrm>
            <a:off x="695400" y="2560608"/>
            <a:ext cx="7772400" cy="2413707"/>
          </a:xfrm>
          <a:prstGeom prst="rect">
            <a:avLst/>
          </a:prstGeom>
        </p:spPr>
      </p:pic>
      <p:pic>
        <p:nvPicPr>
          <p:cNvPr id="15" name="Picture 14">
            <a:extLst>
              <a:ext uri="{FF2B5EF4-FFF2-40B4-BE49-F238E27FC236}">
                <a16:creationId xmlns:a16="http://schemas.microsoft.com/office/drawing/2014/main" id="{18BF4099-BF93-6DE8-050E-EF025D35E51D}"/>
              </a:ext>
            </a:extLst>
          </p:cNvPr>
          <p:cNvPicPr>
            <a:picLocks noChangeAspect="1"/>
          </p:cNvPicPr>
          <p:nvPr/>
        </p:nvPicPr>
        <p:blipFill>
          <a:blip r:embed="rId4"/>
          <a:stretch>
            <a:fillRect/>
          </a:stretch>
        </p:blipFill>
        <p:spPr>
          <a:xfrm>
            <a:off x="9993742" y="3429000"/>
            <a:ext cx="1656184" cy="3113307"/>
          </a:xfrm>
          <a:prstGeom prst="rect">
            <a:avLst/>
          </a:prstGeom>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6023992" y="5256504"/>
            <a:ext cx="3672408"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sp>
        <p:nvSpPr>
          <p:cNvPr id="16" name="Right Arrow 15">
            <a:extLst>
              <a:ext uri="{FF2B5EF4-FFF2-40B4-BE49-F238E27FC236}">
                <a16:creationId xmlns:a16="http://schemas.microsoft.com/office/drawing/2014/main" id="{1D8979C1-59D2-D748-61BB-D234C76EED2F}"/>
              </a:ext>
            </a:extLst>
          </p:cNvPr>
          <p:cNvSpPr/>
          <p:nvPr/>
        </p:nvSpPr>
        <p:spPr>
          <a:xfrm>
            <a:off x="9480376" y="5752280"/>
            <a:ext cx="648072" cy="4001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2876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fontScale="92500"/>
          </a:bodyPr>
          <a:lstStyle/>
          <a:p>
            <a:pPr marL="0" indent="0" algn="l">
              <a:buNone/>
            </a:pPr>
            <a:r>
              <a:rPr lang="en-GB" b="0" i="0" dirty="0">
                <a:solidFill>
                  <a:srgbClr val="383838"/>
                </a:solidFill>
                <a:effectLst/>
                <a:latin typeface="Mulish"/>
              </a:rPr>
              <a:t>The consortium (from now on also referred as the </a:t>
            </a:r>
            <a:r>
              <a:rPr lang="en-GB" b="1" i="0" dirty="0">
                <a:solidFill>
                  <a:srgbClr val="383838"/>
                </a:solidFill>
                <a:effectLst/>
                <a:latin typeface="Mulish"/>
              </a:rPr>
              <a:t>collaboration</a:t>
            </a:r>
            <a:r>
              <a:rPr lang="en-GB" b="0" i="0" dirty="0">
                <a:solidFill>
                  <a:srgbClr val="383838"/>
                </a:solidFill>
                <a:effectLst/>
                <a:latin typeface="Mulish"/>
              </a:rPr>
              <a:t>)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1</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15062</TotalTime>
  <Words>2441</Words>
  <Application>Microsoft Macintosh PowerPoint</Application>
  <DocSecurity>0</DocSecurity>
  <PresentationFormat>Widescreen</PresentationFormat>
  <Paragraphs>349</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Double-checking core concepts…</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336</cp:revision>
  <dcterms:created xsi:type="dcterms:W3CDTF">2024-08-23T13:33:44Z</dcterms:created>
  <dcterms:modified xsi:type="dcterms:W3CDTF">2024-10-14T18:03:12Z</dcterms:modified>
  <cp:category/>
  <dc:identifier/>
  <cp:contentStatus/>
  <dc:language/>
  <cp:version/>
</cp:coreProperties>
</file>